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77E8F4A-2E37-4732-A892-77F395B6CDBD}">
  <a:tblStyle styleId="{F77E8F4A-2E37-4732-A892-77F395B6CDB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EF668-3C39-47C9-985A-46F12FA7AA26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D1E34F-5810-49C6-BFBF-2E46FD835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06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71825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7/20/2016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7/20/2016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381000" y="971550"/>
            <a:ext cx="6749400" cy="142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Prussing  School Continuous Improvement Work Plan (CIWP) and School Budget Presentation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463750" y="3164175"/>
            <a:ext cx="6274200" cy="675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FY 2016 - 2017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it Means to Prussing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123950"/>
            <a:ext cx="7485300" cy="3630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/>
              <a:t>CIWP Priorities Honored and Respected: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All positions maintained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New Literacy Curriculum for school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Additional support for Social Emotional Learning through i3 grant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New technology in the building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marL="457200" lvl="0" indent="-228600" rtl="0">
              <a:spcBef>
                <a:spcPts val="0"/>
              </a:spcBef>
            </a:pPr>
            <a:r>
              <a:rPr lang="en" sz="2000" dirty="0"/>
              <a:t>Increase Staff Development Opportunities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1744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What it Means to Prussing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04800" y="590550"/>
            <a:ext cx="7485300" cy="39411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Curriculum and Instructional Practices</a:t>
            </a:r>
          </a:p>
          <a:p>
            <a:pPr lvl="0" rtl="0">
              <a:spcBef>
                <a:spcPts val="0"/>
              </a:spcBef>
              <a:buNone/>
            </a:pPr>
            <a:endParaRPr b="1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Increased support for critical thinking in Reading and Mathematics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Cohesive, CCSS aligned Reading and Math programs with necessary support material for students in K-8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Focus on Reading and Writing as necessary components for success for students (e.g. ThinkCerca &amp; Reading in Motion)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Opportunities to improve instructional practices through peer observation and collaboration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it Means to Prussing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202325"/>
            <a:ext cx="7485300" cy="3630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Enrichment and Support Programs</a:t>
            </a:r>
          </a:p>
          <a:p>
            <a:pPr lvl="0" rtl="0">
              <a:spcBef>
                <a:spcPts val="0"/>
              </a:spcBef>
              <a:buNone/>
            </a:pPr>
            <a:endParaRPr b="1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International focus throughout the school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Continuation of Extended Day Academic and Extra-curricular Programs for students after school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Continuation of Sports Programs at Prussing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/>
              <a:t>Questions and Comments </a:t>
            </a:r>
          </a:p>
        </p:txBody>
      </p:sp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4674" y="1409249"/>
            <a:ext cx="3697848" cy="39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Prussing CIWP Priorities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115100"/>
            <a:ext cx="7485300" cy="3630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b="1"/>
              <a:t>CIWP Framework Priorities: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Curriculum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Instructional Materials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Balanced Assessment and Grading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81000" y="13335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Prussing CIWP Strategies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52400" y="742950"/>
            <a:ext cx="8495100" cy="386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 CIWP Strategies:</a:t>
            </a:r>
          </a:p>
          <a:p>
            <a:pPr lvl="0" rtl="0">
              <a:spcBef>
                <a:spcPts val="0"/>
              </a:spcBef>
              <a:buNone/>
            </a:pPr>
            <a:endParaRPr sz="1200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Align literacy materials horizontally and vertically according to the CPS Content Framework/scope and sequence in grades K-8 with language and technology supports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Implement consistent, weighted averages in grade level clusters with grading and assessment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Utilize common diagnostic tools and professional development to assess student strengths and weaknesses to drive instruction and also support behavioral interventions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Implement more rigorous assessments that are tied to Common Core State Standards in Literacy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Prussing CIWP Strategies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04800" y="819150"/>
            <a:ext cx="8206500" cy="3866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" sz="2400" b="1" dirty="0"/>
              <a:t> CIWP Strategies:</a:t>
            </a:r>
          </a:p>
          <a:p>
            <a:pPr lvl="0" rtl="0">
              <a:spcBef>
                <a:spcPts val="0"/>
              </a:spcBef>
              <a:buNone/>
            </a:pPr>
            <a:endParaRPr sz="1200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Align the social studies curriculum and materials to the CPS Social Science 3.0 Framework with an emphasis on global awareness and the science curriculum with the Next Generation Science Standards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Teachers will construct language objectives based on data driven decision making to support English Language Learners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Provide teachers with professional development  for developing differentiated activities that are based on the student proficiency levels, language domain, and language demands.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072628" y="3879341"/>
            <a:ext cx="946500" cy="699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27" name="Shape 127"/>
          <p:cNvSpPr/>
          <p:nvPr/>
        </p:nvSpPr>
        <p:spPr>
          <a:xfrm>
            <a:off x="8249410" y="4618862"/>
            <a:ext cx="617100" cy="777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28" name="Shape 128"/>
          <p:cNvSpPr/>
          <p:nvPr/>
        </p:nvSpPr>
        <p:spPr>
          <a:xfrm>
            <a:off x="-19812" y="4742307"/>
            <a:ext cx="91617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259" y="0"/>
                </a:lnTo>
              </a:path>
              <a:path w="120000" h="120000" extrusionOk="0">
                <a:moveTo>
                  <a:pt x="259" y="0"/>
                </a:moveTo>
                <a:lnTo>
                  <a:pt x="120000" y="0"/>
                </a:lnTo>
              </a:path>
            </a:pathLst>
          </a:cu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29" name="Shape 129"/>
          <p:cNvSpPr txBox="1"/>
          <p:nvPr/>
        </p:nvSpPr>
        <p:spPr>
          <a:xfrm>
            <a:off x="1119758" y="1955675"/>
            <a:ext cx="1351799" cy="43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4659"/>
              </a:lnSpc>
              <a:spcBef>
                <a:spcPts val="0"/>
              </a:spcBef>
              <a:buSzPct val="25000"/>
              <a:buNone/>
            </a:pPr>
            <a:r>
              <a:rPr lang="en" sz="4400" b="1">
                <a:solidFill>
                  <a:srgbClr val="00339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FY17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657749" y="1955675"/>
            <a:ext cx="5508600" cy="43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4659"/>
              </a:lnSpc>
              <a:spcBef>
                <a:spcPts val="0"/>
              </a:spcBef>
              <a:buSzPct val="25000"/>
              <a:buNone/>
            </a:pPr>
            <a:r>
              <a:rPr lang="en" sz="4400" b="1">
                <a:solidFill>
                  <a:srgbClr val="00339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CPS Budget Overview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3342894" y="2988036"/>
            <a:ext cx="2517900" cy="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00" marR="0" lvl="0" indent="0" algn="l" rtl="0">
              <a:lnSpc>
                <a:spcPct val="106375"/>
              </a:lnSpc>
              <a:spcBef>
                <a:spcPts val="0"/>
              </a:spcBef>
              <a:buSzPct val="25000"/>
              <a:buNone/>
            </a:pPr>
            <a:r>
              <a:rPr lang="en" sz="32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13, 2016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0" y="4637532"/>
            <a:ext cx="9141900" cy="11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540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3644" y="0"/>
            <a:ext cx="703670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8421624" y="4588001"/>
            <a:ext cx="615600" cy="77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43" name="Shape 143"/>
          <p:cNvSpPr/>
          <p:nvPr/>
        </p:nvSpPr>
        <p:spPr>
          <a:xfrm>
            <a:off x="0" y="4767452"/>
            <a:ext cx="9161700" cy="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768" y="0"/>
                </a:moveTo>
                <a:lnTo>
                  <a:pt x="0" y="0"/>
                </a:lnTo>
              </a:path>
              <a:path w="120000" h="120000" extrusionOk="0">
                <a:moveTo>
                  <a:pt x="0" y="0"/>
                </a:moveTo>
                <a:lnTo>
                  <a:pt x="119768" y="0"/>
                </a:lnTo>
              </a:path>
            </a:pathLst>
          </a:custGeom>
          <a:noFill/>
          <a:ln w="9525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44" name="Shape 144"/>
          <p:cNvSpPr/>
          <p:nvPr/>
        </p:nvSpPr>
        <p:spPr>
          <a:xfrm>
            <a:off x="108204" y="4802886"/>
            <a:ext cx="617100" cy="2148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45" name="Shape 145"/>
          <p:cNvSpPr txBox="1"/>
          <p:nvPr/>
        </p:nvSpPr>
        <p:spPr>
          <a:xfrm>
            <a:off x="535939" y="282198"/>
            <a:ext cx="8005800" cy="400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273935" marR="52572" lvl="0" indent="-3935" algn="l" rtl="0">
              <a:lnSpc>
                <a:spcPct val="106125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4000" b="1">
                <a:solidFill>
                  <a:srgbClr val="00339F"/>
                </a:solidFill>
              </a:rPr>
              <a:t>FY17 Budget Overview</a:t>
            </a:r>
          </a:p>
          <a:p>
            <a:pPr marL="12700" marR="52572" lvl="0" indent="0" algn="l" rtl="0">
              <a:lnSpc>
                <a:spcPct val="95825"/>
              </a:lnSpc>
              <a:spcBef>
                <a:spcPts val="1466"/>
              </a:spcBef>
              <a:spcAft>
                <a:spcPts val="0"/>
              </a:spcAft>
              <a:buSzPct val="25000"/>
              <a:buNone/>
            </a:pPr>
            <a:r>
              <a:rPr lang="en" sz="3200" b="1">
                <a:solidFill>
                  <a:srgbClr val="00339F"/>
                </a:solidFill>
              </a:rPr>
              <a:t>• FY 17 budgets:</a:t>
            </a:r>
          </a:p>
          <a:p>
            <a:pPr marL="470203" marR="52572" lvl="0" indent="-303" algn="l" rtl="0">
              <a:lnSpc>
                <a:spcPct val="95825"/>
              </a:lnSpc>
              <a:spcBef>
                <a:spcPts val="812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– No additional cuts</a:t>
            </a:r>
          </a:p>
          <a:p>
            <a:pPr marL="927353" marR="0" lvl="0" indent="-253" algn="l" rtl="0">
              <a:lnSpc>
                <a:spcPct val="95825"/>
              </a:lnSpc>
              <a:spcBef>
                <a:spcPts val="683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• Midyear cut is annualized and reflected in the</a:t>
            </a:r>
          </a:p>
          <a:p>
            <a:pPr marL="1155954" marR="52572" lvl="0" indent="-253" algn="l" rtl="0">
              <a:lnSpc>
                <a:spcPct val="95825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total budget amount</a:t>
            </a:r>
          </a:p>
          <a:p>
            <a:pPr marL="470203" marR="52572" lvl="0" indent="-303" algn="l" rtl="0">
              <a:lnSpc>
                <a:spcPct val="95825"/>
              </a:lnSpc>
              <a:spcBef>
                <a:spcPts val="804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– One  allocation for SBB and DL</a:t>
            </a:r>
          </a:p>
          <a:p>
            <a:pPr marL="927353" marR="52572" lvl="0" indent="-253" algn="l" rtl="0">
              <a:lnSpc>
                <a:spcPct val="95825"/>
              </a:lnSpc>
              <a:spcBef>
                <a:spcPts val="683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• Unlike past years, DL funds will be included in</a:t>
            </a:r>
          </a:p>
          <a:p>
            <a:pPr marL="1155954" marR="52572" lvl="0" indent="-253" algn="l" rtl="0">
              <a:lnSpc>
                <a:spcPct val="95825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your  budget total, not disbursed centrally</a:t>
            </a:r>
          </a:p>
          <a:p>
            <a:pPr marL="0" marR="683986" lvl="0" indent="457200" algn="l" rtl="0">
              <a:lnSpc>
                <a:spcPct val="99945"/>
              </a:lnSpc>
              <a:spcBef>
                <a:spcPts val="57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– The DL dollar amount was determined by your actual FY 16 spend</a:t>
            </a:r>
          </a:p>
          <a:p>
            <a:pPr marL="927353" marR="52572" lvl="0" indent="-253" algn="l" rtl="0">
              <a:lnSpc>
                <a:spcPct val="95825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585858"/>
                </a:solidFill>
              </a:rPr>
              <a:t>• SBB allocation reflects the same formula used</a:t>
            </a:r>
          </a:p>
          <a:p>
            <a:pPr marL="1155954" marR="52572" lvl="0" indent="-253" algn="l" rtl="0">
              <a:lnSpc>
                <a:spcPct val="95825"/>
              </a:lnSpc>
              <a:spcBef>
                <a:spcPts val="120"/>
              </a:spcBef>
              <a:buNone/>
            </a:pPr>
            <a:r>
              <a:rPr lang="en" b="1">
                <a:solidFill>
                  <a:srgbClr val="585858"/>
                </a:solidFill>
              </a:rPr>
              <a:t>in the past, updated with FY 17 rates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0" y="4662677"/>
            <a:ext cx="9144000" cy="11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5400" marR="0" lvl="0" indent="0" algn="l" rtl="0">
              <a:lnSpc>
                <a:spcPct val="100000"/>
              </a:lnSpc>
              <a:spcBef>
                <a:spcPts val="0"/>
              </a:spcBef>
              <a:buNone/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it Means to Prussing</a:t>
            </a:r>
          </a:p>
        </p:txBody>
      </p:sp>
      <p:graphicFrame>
        <p:nvGraphicFramePr>
          <p:cNvPr id="152" name="Shape 152"/>
          <p:cNvGraphicFramePr/>
          <p:nvPr>
            <p:extLst>
              <p:ext uri="{D42A27DB-BD31-4B8C-83A1-F6EECF244321}">
                <p14:modId xmlns:p14="http://schemas.microsoft.com/office/powerpoint/2010/main" val="3774559258"/>
              </p:ext>
            </p:extLst>
          </p:nvPr>
        </p:nvGraphicFramePr>
        <p:xfrm>
          <a:off x="228600" y="971550"/>
          <a:ext cx="8077200" cy="3862650"/>
        </p:xfrm>
        <a:graphic>
          <a:graphicData uri="http://schemas.openxmlformats.org/drawingml/2006/table">
            <a:tbl>
              <a:tblPr>
                <a:noFill/>
                <a:tableStyleId>{F77E8F4A-2E37-4732-A892-77F395B6CDBD}</a:tableStyleId>
              </a:tblPr>
              <a:tblGrid>
                <a:gridCol w="4141734"/>
                <a:gridCol w="3935466"/>
              </a:tblGrid>
              <a:tr h="833925"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The mid-year cuts to the SBB Allocation 2016 is the new baseline; roughly 5% less than original 2016 allocation.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SBB (115) &amp; Diverse Learner (114)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-$146,062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SGSA (225)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-$10,916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SGSA (225) Rollover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+$41,022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Title I Discretionary (332)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-$37,286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Title I Parent Involvement (332)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-$1,135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Title II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2"/>
                          </a:solidFill>
                        </a:rPr>
                        <a:t>+$102,000</a:t>
                      </a:r>
                    </a:p>
                  </a:txBody>
                  <a:tcPr marL="91425" marR="91425" marT="91425" marB="91425"/>
                </a:tc>
              </a:tr>
              <a:tr h="41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>
                          <a:solidFill>
                            <a:schemeClr val="dk2"/>
                          </a:solidFill>
                        </a:rPr>
                        <a:t>Total Net Decrease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 b="1" dirty="0">
                          <a:solidFill>
                            <a:schemeClr val="dk2"/>
                          </a:solidFill>
                        </a:rPr>
                        <a:t>-$52,377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it Means to Prussing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191000" y="971550"/>
            <a:ext cx="31359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 Additional </a:t>
            </a:r>
            <a:r>
              <a:rPr lang="en" b="1" dirty="0"/>
              <a:t>Priorities</a:t>
            </a:r>
            <a:r>
              <a:rPr lang="en" b="1" dirty="0" smtClean="0"/>
              <a:t>:</a:t>
            </a:r>
          </a:p>
          <a:p>
            <a:pPr marL="457200" lvl="0" indent="-228600" rtl="0">
              <a:spcBef>
                <a:spcPts val="0"/>
              </a:spcBef>
            </a:pPr>
            <a:endParaRPr lang="en" sz="1800" b="1" dirty="0"/>
          </a:p>
          <a:p>
            <a:pPr marL="457200" lvl="0" indent="-228600" rtl="0">
              <a:spcBef>
                <a:spcPts val="0"/>
              </a:spcBef>
            </a:pPr>
            <a:endParaRPr lang="en" sz="1800" b="1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 smtClean="0"/>
              <a:t>After </a:t>
            </a:r>
            <a:r>
              <a:rPr lang="en" sz="1800" dirty="0"/>
              <a:t>School Program Funding (i.e. academic support and social clubs)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Sports Funding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Focus on Teacher Collaboration and Professional Development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Instructional Materials and Equipment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4294967295"/>
          </p:nvPr>
        </p:nvSpPr>
        <p:spPr>
          <a:xfrm>
            <a:off x="457200" y="971550"/>
            <a:ext cx="3506788" cy="363061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/>
              <a:t>  Priorities </a:t>
            </a:r>
            <a:r>
              <a:rPr lang="en" b="1" dirty="0"/>
              <a:t>as stipulated by the CIWP</a:t>
            </a:r>
            <a:r>
              <a:rPr lang="en" b="1" dirty="0" smtClean="0"/>
              <a:t>:</a:t>
            </a:r>
          </a:p>
          <a:p>
            <a:pPr lvl="0" rtl="0">
              <a:spcBef>
                <a:spcPts val="0"/>
              </a:spcBef>
              <a:buNone/>
            </a:pPr>
            <a:endParaRPr lang="en" sz="1400" b="1" dirty="0"/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Focus on delivering Core Curriculum aligned with CCSS standards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Focus on improving Teaching &amp; Learning strategies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800" dirty="0"/>
              <a:t>Focus on supporting learning growth for ALL students (e.g. Diverse Learners, English Language Learners, etc.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</TotalTime>
  <Words>569</Words>
  <Application>Microsoft Office PowerPoint</Application>
  <PresentationFormat>On-screen Show (16:9)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Prussing  School Continuous Improvement Work Plan (CIWP) and School Budget Presentation</vt:lpstr>
      <vt:lpstr>Prussing CIWP Priorities</vt:lpstr>
      <vt:lpstr>Prussing CIWP Strategies</vt:lpstr>
      <vt:lpstr>Prussing CIWP Strategies</vt:lpstr>
      <vt:lpstr>PowerPoint Presentation</vt:lpstr>
      <vt:lpstr>PowerPoint Presentation</vt:lpstr>
      <vt:lpstr>PowerPoint Presentation</vt:lpstr>
      <vt:lpstr>What it Means to Prussing</vt:lpstr>
      <vt:lpstr>What it Means to Prussing</vt:lpstr>
      <vt:lpstr>What it Means to Prussing</vt:lpstr>
      <vt:lpstr>What it Means to Prussing</vt:lpstr>
      <vt:lpstr>What it Means to Prussing</vt:lpstr>
      <vt:lpstr>Questions and Comments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Prussing  School Continuous Improvement Work Plan (CIWP) and School Budget Presentation</dc:title>
  <dc:creator>Chipain, George C</dc:creator>
  <cp:lastModifiedBy>Chicago Public Schools</cp:lastModifiedBy>
  <cp:revision>2</cp:revision>
  <cp:lastPrinted>2016-07-20T14:36:43Z</cp:lastPrinted>
  <dcterms:modified xsi:type="dcterms:W3CDTF">2016-07-20T14:39:35Z</dcterms:modified>
</cp:coreProperties>
</file>