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515F14F-2610-4813-9757-7D80193BF187}">
  <a:tblStyle styleId="{9515F14F-2610-4813-9757-7D80193BF187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4116029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26754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74456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87842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463176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787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Shape 62"/>
          <p:cNvGrpSpPr/>
          <p:nvPr/>
        </p:nvGrpSpPr>
        <p:grpSpPr>
          <a:xfrm>
            <a:off x="-11" y="1000670"/>
            <a:ext cx="7314320" cy="3087224"/>
            <a:chOff x="-11" y="1378676"/>
            <a:chExt cx="7314320" cy="4116299"/>
          </a:xfrm>
        </p:grpSpPr>
        <p:sp>
          <p:nvSpPr>
            <p:cNvPr id="63" name="Shape 63"/>
            <p:cNvSpPr/>
            <p:nvPr/>
          </p:nvSpPr>
          <p:spPr>
            <a:xfrm flipH="1">
              <a:off x="-11" y="1378676"/>
              <a:ext cx="187800" cy="41162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 flipH="1">
              <a:off x="187809" y="1378676"/>
              <a:ext cx="7126499" cy="41162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5" name="Shape 65"/>
          <p:cNvSpPr txBox="1">
            <a:spLocks noGrp="1"/>
          </p:cNvSpPr>
          <p:nvPr>
            <p:ph type="ctrTitle"/>
          </p:nvPr>
        </p:nvSpPr>
        <p:spPr>
          <a:xfrm>
            <a:off x="685800" y="1699932"/>
            <a:ext cx="6400799" cy="1000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685800" y="2700338"/>
            <a:ext cx="6400799" cy="67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Shape 69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70" name="Shape 70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56245" y="1278513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2"/>
          </p:nvPr>
        </p:nvSpPr>
        <p:spPr>
          <a:xfrm>
            <a:off x="4648200" y="1278513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78" name="Shape 78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79" name="Shape 79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Shape 84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85" name="Shape 85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 flipH="1">
            <a:off x="8964665" y="4623760"/>
            <a:ext cx="187800" cy="521400"/>
          </a:xfrm>
          <a:prstGeom prst="rect">
            <a:avLst/>
          </a:prstGeom>
          <a:solidFill>
            <a:srgbClr val="AB010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/>
          <p:nvPr/>
        </p:nvSpPr>
        <p:spPr>
          <a:xfrm flipH="1">
            <a:off x="3866777" y="4623760"/>
            <a:ext cx="5097900" cy="521400"/>
          </a:xfrm>
          <a:prstGeom prst="rect">
            <a:avLst/>
          </a:prstGeom>
          <a:solidFill>
            <a:srgbClr val="0F243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866812" y="4623760"/>
            <a:ext cx="5097900" cy="521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33867" y="-70"/>
            <a:ext cx="3409812" cy="2107677"/>
            <a:chOff x="0" y="1493"/>
            <a:chExt cx="3409812" cy="2810236"/>
          </a:xfrm>
        </p:grpSpPr>
        <p:cxnSp>
          <p:nvCxnSpPr>
            <p:cNvPr id="7" name="Shape 7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" name="Shape 8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" name="Shape 9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" name="Shape 10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Shape 11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Shape 12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Shape 13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Shape 14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Shape 15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Shape 18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Shape 19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Shape 20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" name="Shape 21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" name="Shape 22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Shape 23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Shape 24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Shape 25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Shape 26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Shape 27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Shape 28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Shape 29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" name="Shape 30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" name="Shape 31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2pPr>
            <a:lvl3pPr lvl="2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3pPr>
            <a:lvl4pPr lvl="3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 lvl="4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 lvl="5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 lvl="6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 lvl="7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 lvl="8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grpSp>
        <p:nvGrpSpPr>
          <p:cNvPr id="34" name="Shape 34"/>
          <p:cNvGrpSpPr/>
          <p:nvPr/>
        </p:nvGrpSpPr>
        <p:grpSpPr>
          <a:xfrm rot="10800000">
            <a:off x="5734187" y="3035893"/>
            <a:ext cx="3409812" cy="2107677"/>
            <a:chOff x="0" y="1493"/>
            <a:chExt cx="3409812" cy="2810236"/>
          </a:xfrm>
        </p:grpSpPr>
        <p:cxnSp>
          <p:nvCxnSpPr>
            <p:cNvPr id="35" name="Shape 35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" name="Shape 36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" name="Shape 37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" name="Shape 38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" name="Shape 39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" name="Shape 40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" name="Shape 41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" name="Shape 42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" name="Shape 43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" name="Shape 44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" name="Shape 45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" name="Shape 46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" name="Shape 47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" name="Shape 48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" name="Shape 49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" name="Shape 50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" name="Shape 51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" name="Shape 52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" name="Shape 53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" name="Shape 54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5" name="Shape 55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" name="Shape 56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" name="Shape 57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" name="Shape 58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9" name="Shape 59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2"/>
                </a:solidFill>
              </a:rPr>
              <a:t>‹#›</a:t>
            </a:fld>
            <a:endParaRPr lang="en" sz="13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ctrTitle"/>
          </p:nvPr>
        </p:nvSpPr>
        <p:spPr>
          <a:xfrm>
            <a:off x="685800" y="1699932"/>
            <a:ext cx="6400799" cy="1000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Prussing Elementary School Budget Presentation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subTitle" idx="1"/>
          </p:nvPr>
        </p:nvSpPr>
        <p:spPr>
          <a:xfrm>
            <a:off x="685800" y="2700338"/>
            <a:ext cx="6400799" cy="67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FY 2015-16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CPS Fiscal Crisis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57200" y="1278525"/>
            <a:ext cx="8229600" cy="3769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CPS is making a variety of budget cuts:</a:t>
            </a:r>
            <a:br>
              <a:rPr lang="en"/>
            </a:br>
            <a:endParaRPr lang="en"/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$200 million in budgets cuts in CPS this year.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1,400 positions closed, including 350 vacancies.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$17 million in cuts made at Network Offices, AUSL and Turnaround Schools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$3.2 million in coaching stipends for elementary school sports teams eliminated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Consolidating bus stops for magnet schools.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Reductions in the implementation of special education transformation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Later high school start times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$11 million in cuts to facilities for repairs budgets (25% reduction)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Sharing engineers across schools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293575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Decreases  to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Prussing Funding</a:t>
            </a:r>
          </a:p>
        </p:txBody>
      </p:sp>
      <p:graphicFrame>
        <p:nvGraphicFramePr>
          <p:cNvPr id="113" name="Shape 113"/>
          <p:cNvGraphicFramePr/>
          <p:nvPr/>
        </p:nvGraphicFramePr>
        <p:xfrm>
          <a:off x="495450" y="1461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{9515F14F-2610-4813-9757-7D80193BF187}</a:tableStyleId>
              </a:tblPr>
              <a:tblGrid>
                <a:gridCol w="3619500"/>
                <a:gridCol w="3619500"/>
              </a:tblGrid>
              <a:tr h="381000">
                <a:tc gridSpan="2"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800" b="1">
                          <a:solidFill>
                            <a:schemeClr val="dk2"/>
                          </a:solidFill>
                        </a:rPr>
                        <a:t>Funding Decreases</a:t>
                      </a:r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2"/>
                          </a:solidFill>
                        </a:rPr>
                        <a:t>Student Based Budget Decrease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2"/>
                          </a:solidFill>
                        </a:rPr>
                        <a:t>-$30,080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2"/>
                          </a:solidFill>
                        </a:rPr>
                        <a:t>Decrease in Diverse Learners Paraprofessional Allocation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2"/>
                          </a:solidFill>
                        </a:rPr>
                        <a:t>1 Position (estimated $45,000 - $50,000)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2"/>
                          </a:solidFill>
                        </a:rPr>
                        <a:t>Bilingual Education Funding Decrease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2"/>
                          </a:solidFill>
                        </a:rPr>
                        <a:t>-$22,619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2"/>
                          </a:solidFill>
                        </a:rPr>
                        <a:t>Supplemental General State Aid Decrease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2"/>
                          </a:solidFill>
                        </a:rPr>
                        <a:t>-$12,094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2"/>
                          </a:solidFill>
                        </a:rPr>
                        <a:t>Title I Parent Involvement Funds Decrease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2"/>
                          </a:solidFill>
                        </a:rPr>
                        <a:t>-$2,904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2"/>
                          </a:solidFill>
                        </a:rPr>
                        <a:t>All sports stipends will be eliminated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2"/>
                          </a:solidFill>
                        </a:rPr>
                        <a:t>-$10,000.00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46500" y="282875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Increases  to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Prussing Funding</a:t>
            </a:r>
          </a:p>
        </p:txBody>
      </p:sp>
      <p:graphicFrame>
        <p:nvGraphicFramePr>
          <p:cNvPr id="119" name="Shape 119"/>
          <p:cNvGraphicFramePr/>
          <p:nvPr/>
        </p:nvGraphicFramePr>
        <p:xfrm>
          <a:off x="873725" y="1514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{9515F14F-2610-4813-9757-7D80193BF187}</a:tableStyleId>
              </a:tblPr>
              <a:tblGrid>
                <a:gridCol w="3619500"/>
                <a:gridCol w="3619500"/>
              </a:tblGrid>
              <a:tr h="38100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chemeClr val="dk2"/>
                          </a:solidFill>
                        </a:rPr>
                        <a:t>Funding Increases</a:t>
                      </a:r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Addition of .5 Bilingual Position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+$56,096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Increase in Title 1 Funding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+$69,279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it Means to Prussing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4295600" y="1235175"/>
            <a:ext cx="31359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Additional Priorities: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After School Program Funding (i.e. academic support and social clubs)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Sports Funding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Focus on Teacher Collaboration and Professional Development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Instructional Materials and Equipment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374275" y="1235175"/>
            <a:ext cx="3507599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Priorities as stipulated by the CIWP: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Focus on delivering Core Curriculum aligned with CCSS &amp; NGSS standards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Focus on improving Teaching &amp; Learning strategies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Focus on supporting learning growth for ALL students (e.g. Diverse Learners, English Language Learners, etc.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lesson-plan">
  <a:themeElements>
    <a:clrScheme name="Custom 501">
      <a:dk1>
        <a:srgbClr val="000000"/>
      </a:dk1>
      <a:lt1>
        <a:srgbClr val="EFEDE2"/>
      </a:lt1>
      <a:dk2>
        <a:srgbClr val="1F497D"/>
      </a:dk2>
      <a:lt2>
        <a:srgbClr val="FDFFFF"/>
      </a:lt2>
      <a:accent1>
        <a:srgbClr val="4F81BD"/>
      </a:accent1>
      <a:accent2>
        <a:srgbClr val="AB0101"/>
      </a:accent2>
      <a:accent3>
        <a:srgbClr val="86B060"/>
      </a:accent3>
      <a:accent4>
        <a:srgbClr val="7760A0"/>
      </a:accent4>
      <a:accent5>
        <a:srgbClr val="739395"/>
      </a:accent5>
      <a:accent6>
        <a:srgbClr val="968B52"/>
      </a:accent6>
      <a:hlink>
        <a:srgbClr val="336699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</Words>
  <Application>Microsoft Office PowerPoint</Application>
  <PresentationFormat>On-screen Show (16:9)</PresentationFormat>
  <Paragraphs>45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lesson-plan</vt:lpstr>
      <vt:lpstr>Prussing Elementary School Budget Presentation</vt:lpstr>
      <vt:lpstr>CPS Fiscal Crisis</vt:lpstr>
      <vt:lpstr>Decreases  to  Prussing Funding</vt:lpstr>
      <vt:lpstr>Increases  to  Prussing Funding</vt:lpstr>
      <vt:lpstr>What it Means to Prussing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Prussing Elementary School Budget Presentation</dc:title>
  <dc:creator>Chipain, George C</dc:creator>
  <cp:lastModifiedBy>Chipain, George C</cp:lastModifiedBy>
  <cp:revision>1</cp:revision>
  <dcterms:modified xsi:type="dcterms:W3CDTF">2016-01-26T13:57:06Z</dcterms:modified>
</cp:coreProperties>
</file>